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23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a Jones" userId="db9024d3-6b24-485a-8c46-0343a8b27bab" providerId="ADAL" clId="{BE7F260F-F6A4-4AEC-B06D-42390BB0BFD9}"/>
    <pc:docChg chg="custSel modSld">
      <pc:chgData name="Anna Jones" userId="db9024d3-6b24-485a-8c46-0343a8b27bab" providerId="ADAL" clId="{BE7F260F-F6A4-4AEC-B06D-42390BB0BFD9}" dt="2023-06-18T14:39:24.715" v="127" actId="1076"/>
      <pc:docMkLst>
        <pc:docMk/>
      </pc:docMkLst>
      <pc:sldChg chg="modSp">
        <pc:chgData name="Anna Jones" userId="db9024d3-6b24-485a-8c46-0343a8b27bab" providerId="ADAL" clId="{BE7F260F-F6A4-4AEC-B06D-42390BB0BFD9}" dt="2023-06-18T14:39:24.715" v="127" actId="1076"/>
        <pc:sldMkLst>
          <pc:docMk/>
          <pc:sldMk cId="447616989" sldId="256"/>
        </pc:sldMkLst>
        <pc:spChg chg="mod">
          <ac:chgData name="Anna Jones" userId="db9024d3-6b24-485a-8c46-0343a8b27bab" providerId="ADAL" clId="{BE7F260F-F6A4-4AEC-B06D-42390BB0BFD9}" dt="2023-06-12T18:36:37.806" v="20" actId="20577"/>
          <ac:spMkLst>
            <pc:docMk/>
            <pc:sldMk cId="447616989" sldId="256"/>
            <ac:spMk id="9" creationId="{F9EE7C4B-F8E5-46B9-B5CB-DE8800C53A09}"/>
          </ac:spMkLst>
        </pc:spChg>
        <pc:spChg chg="mod">
          <ac:chgData name="Anna Jones" userId="db9024d3-6b24-485a-8c46-0343a8b27bab" providerId="ADAL" clId="{BE7F260F-F6A4-4AEC-B06D-42390BB0BFD9}" dt="2023-06-18T14:39:12.502" v="126" actId="1076"/>
          <ac:spMkLst>
            <pc:docMk/>
            <pc:sldMk cId="447616989" sldId="256"/>
            <ac:spMk id="17" creationId="{F50C1244-6D1B-486A-A79E-4B7CD20A286A}"/>
          </ac:spMkLst>
        </pc:spChg>
        <pc:spChg chg="mod">
          <ac:chgData name="Anna Jones" userId="db9024d3-6b24-485a-8c46-0343a8b27bab" providerId="ADAL" clId="{BE7F260F-F6A4-4AEC-B06D-42390BB0BFD9}" dt="2023-06-12T18:39:33.693" v="76" actId="20577"/>
          <ac:spMkLst>
            <pc:docMk/>
            <pc:sldMk cId="447616989" sldId="256"/>
            <ac:spMk id="18" creationId="{C68C43F5-0753-4978-A42B-76B428F9823A}"/>
          </ac:spMkLst>
        </pc:spChg>
        <pc:spChg chg="mod">
          <ac:chgData name="Anna Jones" userId="db9024d3-6b24-485a-8c46-0343a8b27bab" providerId="ADAL" clId="{BE7F260F-F6A4-4AEC-B06D-42390BB0BFD9}" dt="2023-06-12T18:40:40.725" v="77" actId="20577"/>
          <ac:spMkLst>
            <pc:docMk/>
            <pc:sldMk cId="447616989" sldId="256"/>
            <ac:spMk id="19" creationId="{4EAEF855-F8FB-4436-AFB3-246F2B9327BE}"/>
          </ac:spMkLst>
        </pc:spChg>
        <pc:spChg chg="mod">
          <ac:chgData name="Anna Jones" userId="db9024d3-6b24-485a-8c46-0343a8b27bab" providerId="ADAL" clId="{BE7F260F-F6A4-4AEC-B06D-42390BB0BFD9}" dt="2023-06-12T18:41:49.583" v="80" actId="1076"/>
          <ac:spMkLst>
            <pc:docMk/>
            <pc:sldMk cId="447616989" sldId="256"/>
            <ac:spMk id="22" creationId="{E02C8CDF-80EE-4F5F-AED8-42E11B2E70BC}"/>
          </ac:spMkLst>
        </pc:spChg>
        <pc:spChg chg="mod">
          <ac:chgData name="Anna Jones" userId="db9024d3-6b24-485a-8c46-0343a8b27bab" providerId="ADAL" clId="{BE7F260F-F6A4-4AEC-B06D-42390BB0BFD9}" dt="2023-06-18T14:39:24.715" v="127" actId="1076"/>
          <ac:spMkLst>
            <pc:docMk/>
            <pc:sldMk cId="447616989" sldId="256"/>
            <ac:spMk id="24" creationId="{FEBE66E9-3F58-4377-A301-F3D70E82A156}"/>
          </ac:spMkLst>
        </pc:spChg>
        <pc:picChg chg="mod">
          <ac:chgData name="Anna Jones" userId="db9024d3-6b24-485a-8c46-0343a8b27bab" providerId="ADAL" clId="{BE7F260F-F6A4-4AEC-B06D-42390BB0BFD9}" dt="2023-06-12T18:41:37.069" v="78" actId="1076"/>
          <ac:picMkLst>
            <pc:docMk/>
            <pc:sldMk cId="447616989" sldId="256"/>
            <ac:picMk id="16" creationId="{6E320040-774A-4E5C-8DBD-19746E8FEC7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4B4867-D728-4503-9EF7-3AA95337A3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F806C1-5FC1-4B2E-918C-7C9026E58C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D4D4EA-45E0-45E6-9FD8-D6098500E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03E47-681F-4D98-8F2A-39E66A86B8AF}" type="datetimeFigureOut">
              <a:rPr lang="en-GB" smtClean="0"/>
              <a:t>18/06/2023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BBB893-B4DE-4FB1-BE39-5CBCF6245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C774FF-998A-4BFE-A04E-B4DBBD34B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0AAD4-5281-4F81-A25D-25A220D465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6906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65ECA-7329-4E94-BC95-DC659F8EE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46BD86-C8E1-44F9-BBD1-009DE51DB9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8D4FC2-4ABF-4F6E-B51A-6208FF647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03E47-681F-4D98-8F2A-39E66A86B8AF}" type="datetimeFigureOut">
              <a:rPr lang="en-GB" smtClean="0"/>
              <a:t>18/06/2023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BE48E2-DD29-4654-85A6-CE5546FD9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232B65-3968-469E-92F6-CD4B21EF8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0AAD4-5281-4F81-A25D-25A220D465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687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6D517CE-9C45-4DD2-833D-B1F87B7ACD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4DC941-8490-4BF6-95F8-05C230A679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4BFC81-5373-4C7D-B20F-3D4800C93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03E47-681F-4D98-8F2A-39E66A86B8AF}" type="datetimeFigureOut">
              <a:rPr lang="en-GB" smtClean="0"/>
              <a:t>18/06/2023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173AAD-04C9-4281-845F-064469E8D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2D4195-45C1-4F43-A64A-1630AA8C8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0AAD4-5281-4F81-A25D-25A220D465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636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676EB-392F-4941-B126-2AF582804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8AC96-5D6B-4B4A-BAD8-EC85ECE7E4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E68897-6792-4CEF-83E4-FB13549EF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03E47-681F-4D98-8F2A-39E66A86B8AF}" type="datetimeFigureOut">
              <a:rPr lang="en-GB" smtClean="0"/>
              <a:t>18/06/2023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1DDAD3-33D4-4BC0-85E4-4B08FCAB7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16DA8F-D8C0-4738-8459-C726603C5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0AAD4-5281-4F81-A25D-25A220D465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9989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B4F1C7-68E4-45D7-B778-D96A83DA3A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2B4E11-C51B-444D-B16E-775D4C5E13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977E99-F21D-47BE-9546-172F9E846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03E47-681F-4D98-8F2A-39E66A86B8AF}" type="datetimeFigureOut">
              <a:rPr lang="en-GB" smtClean="0"/>
              <a:t>18/06/2023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16F8EE-6F9D-44CA-9B3C-8B689DC24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D11E35-ED92-4EE5-97A6-89EA8D144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0AAD4-5281-4F81-A25D-25A220D465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4532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8882FD-5F01-45ED-A2C7-7D16AFE33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3B8396-3516-4CC8-A5FA-365FD7B2FF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3A2CF5-36DA-4040-9753-AC53BA22DE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9B0174-8892-4565-846A-A1F9A4AE2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03E47-681F-4D98-8F2A-39E66A86B8AF}" type="datetimeFigureOut">
              <a:rPr lang="en-GB" smtClean="0"/>
              <a:t>18/06/2023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C5D4DE-CD79-444C-BF31-530108BD4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3A4BCB-D135-4B8F-B709-953F6FBED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0AAD4-5281-4F81-A25D-25A220D465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971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D2479-3DE5-43E9-B9E1-C98E8CA4E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0B3AAA-42C4-4229-BAB4-9FA7F7329A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05C305-FDC0-4418-BD00-5B70F96AC1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9A02DEA-934D-44A5-BA59-971C314D70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0695EAA-96ED-4300-89F7-4914AE9DB5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F1A43F-6C2E-4F45-8792-63C12DC67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03E47-681F-4D98-8F2A-39E66A86B8AF}" type="datetimeFigureOut">
              <a:rPr lang="en-GB" smtClean="0"/>
              <a:t>18/06/2023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E117FD6-B4EA-49E1-AE7E-B0C77D259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72557FD-D655-46BF-A0C7-C45C6AB8D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0AAD4-5281-4F81-A25D-25A220D465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9433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B8C63B-AABA-4256-B717-443B908FA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616AB1-49BA-4004-9364-30EA5A675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03E47-681F-4D98-8F2A-39E66A86B8AF}" type="datetimeFigureOut">
              <a:rPr lang="en-GB" smtClean="0"/>
              <a:t>18/06/2023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E8538F-4063-4DD3-BA83-719E4AE10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399FC0-B436-4F82-82C6-09D61B3E0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0AAD4-5281-4F81-A25D-25A220D465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5653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911D3E-4D95-41B8-BCCA-7EA1D3AAE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03E47-681F-4D98-8F2A-39E66A86B8AF}" type="datetimeFigureOut">
              <a:rPr lang="en-GB" smtClean="0"/>
              <a:t>18/06/2023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7A702B2-0B5B-4044-83BA-03BB9267F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4B8899-2992-4D5A-8FED-33A8B8113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0AAD4-5281-4F81-A25D-25A220D465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1166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F4B79-562A-4F18-B94E-91B328F0B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DCDEB1-E10B-4DFE-B8C2-711A032B74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9CB194-0738-4038-9DBF-5683BE7E74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73D706-A1D4-491D-AFA4-C135F35F4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03E47-681F-4D98-8F2A-39E66A86B8AF}" type="datetimeFigureOut">
              <a:rPr lang="en-GB" smtClean="0"/>
              <a:t>18/06/2023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95408A-76B7-4D94-B39D-09D08DFD3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58F461-4A5C-4002-992C-89EF23D6D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0AAD4-5281-4F81-A25D-25A220D465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8696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6D1A7-DA0D-43E6-9F11-CA1D507179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0F613AC-DC67-4B73-B10E-7FBF8E866D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BAAAF3-CD2A-4364-80DD-62795926A6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75C529-3D94-458C-99DC-1DD39AFF0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03E47-681F-4D98-8F2A-39E66A86B8AF}" type="datetimeFigureOut">
              <a:rPr lang="en-GB" smtClean="0"/>
              <a:t>18/06/2023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D4C6DE-A793-4CE1-8544-9FF031E6D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D4299B-3F8C-42BB-9B2C-453CA489A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0AAD4-5281-4F81-A25D-25A220D465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8564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4549219-8240-4175-9BB1-C3B130EBD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18BD69-D55A-4073-9EBC-A895FD0453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E779DE-A438-4AA4-94A1-30A1E3515A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403E47-681F-4D98-8F2A-39E66A86B8AF}" type="datetimeFigureOut">
              <a:rPr lang="en-GB" smtClean="0"/>
              <a:t>18/06/2023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4CF58C-2A79-4982-99EC-A735B6FC57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9A3BA5-CBE7-48DE-B576-2B19D2C4C6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0AAD4-5281-4F81-A25D-25A220D465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3201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hyperlink" Target="http://www.quizlet.com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F81385-5FC8-493B-9B18-B8C6FDC9D2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31374" y="140878"/>
            <a:ext cx="6129251" cy="683636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US" sz="3600" dirty="0">
                <a:latin typeface="Arial Rounded MT Bold" panose="020F0704030504030204" pitchFamily="34" charset="0"/>
              </a:rPr>
              <a:t>French Learning Journey </a:t>
            </a:r>
            <a:endParaRPr lang="en-GB" sz="3600" dirty="0">
              <a:latin typeface="Arial Rounded MT Bold" panose="020F070403050403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5398D9-64BD-4AE7-A38C-8D23899800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60261" y="824514"/>
            <a:ext cx="1507375" cy="613827"/>
          </a:xfrm>
          <a:solidFill>
            <a:srgbClr val="00B0F0"/>
          </a:solidFill>
        </p:spPr>
        <p:txBody>
          <a:bodyPr/>
          <a:lstStyle/>
          <a:p>
            <a:r>
              <a:rPr lang="en-US" dirty="0"/>
              <a:t>Year 7 </a:t>
            </a: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31E5B85-7B05-4451-896F-59310561B0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477" y="36604"/>
            <a:ext cx="1071563" cy="107156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1E929B9-274E-4DEC-97B5-002E894017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19910" y="36604"/>
            <a:ext cx="1175837" cy="117583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0A8E7E4-0301-4CAE-A679-3508200651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8041" y="31552"/>
            <a:ext cx="1255270" cy="8353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D663FAD-87EB-48DF-98B0-57B46E5B12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64640" y="55222"/>
            <a:ext cx="1255269" cy="83532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5016B9A-EE34-44B2-8E0F-992BD4A2814A}"/>
              </a:ext>
            </a:extLst>
          </p:cNvPr>
          <p:cNvSpPr txBox="1"/>
          <p:nvPr/>
        </p:nvSpPr>
        <p:spPr>
          <a:xfrm>
            <a:off x="7435619" y="4908447"/>
            <a:ext cx="3727602" cy="187743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Skills Focus</a:t>
            </a:r>
          </a:p>
          <a:p>
            <a:r>
              <a:rPr lang="en-US" dirty="0"/>
              <a:t>1</a:t>
            </a:r>
            <a:r>
              <a:rPr lang="en-US" b="1" dirty="0"/>
              <a:t>. </a:t>
            </a:r>
            <a:r>
              <a:rPr lang="en-US" sz="1400" b="1" dirty="0"/>
              <a:t>Vocabulary </a:t>
            </a:r>
            <a:r>
              <a:rPr lang="en-US" sz="1400" dirty="0"/>
              <a:t>– to build a sound knowledge base through listening, speaking, reading and writing.</a:t>
            </a:r>
          </a:p>
          <a:p>
            <a:r>
              <a:rPr lang="en-US" sz="1400" dirty="0"/>
              <a:t>2</a:t>
            </a:r>
            <a:r>
              <a:rPr lang="en-US" sz="1400" b="1" dirty="0"/>
              <a:t>. Pronunciation </a:t>
            </a:r>
            <a:r>
              <a:rPr lang="en-US" sz="1400" dirty="0"/>
              <a:t>– to develop an understanding of French phonics</a:t>
            </a:r>
          </a:p>
          <a:p>
            <a:r>
              <a:rPr lang="en-US" sz="1400" dirty="0"/>
              <a:t>3. </a:t>
            </a:r>
            <a:r>
              <a:rPr lang="en-US" sz="1400" b="1" dirty="0"/>
              <a:t>Grammar </a:t>
            </a:r>
            <a:r>
              <a:rPr lang="en-US" sz="1400" dirty="0"/>
              <a:t>– to understand how to construct and adapt language for my own purposes </a:t>
            </a:r>
            <a:endParaRPr lang="en-GB" sz="1400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7B546F5A-9CD7-4BAB-807A-A7B9A132BAE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269" t="10981" r="4386" b="15610"/>
          <a:stretch/>
        </p:blipFill>
        <p:spPr>
          <a:xfrm>
            <a:off x="1348040" y="5860473"/>
            <a:ext cx="1421891" cy="81777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4024ECF5-B0B5-4084-A80E-94AF637448C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8805" y="1212441"/>
            <a:ext cx="1019696" cy="1499228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6E320040-774A-4E5C-8DBD-19746E8FEC7E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6558" t="5974" r="2639"/>
          <a:stretch/>
        </p:blipFill>
        <p:spPr>
          <a:xfrm>
            <a:off x="1983075" y="1469925"/>
            <a:ext cx="5428211" cy="4441658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F50C1244-6D1B-486A-A79E-4B7CD20A286A}"/>
              </a:ext>
            </a:extLst>
          </p:cNvPr>
          <p:cNvSpPr txBox="1"/>
          <p:nvPr/>
        </p:nvSpPr>
        <p:spPr>
          <a:xfrm>
            <a:off x="-36720" y="4967484"/>
            <a:ext cx="2019795" cy="954107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u="sng" dirty="0"/>
              <a:t>Autumn 1 Unit 1</a:t>
            </a:r>
          </a:p>
          <a:p>
            <a:r>
              <a:rPr lang="en-US" sz="1100" dirty="0"/>
              <a:t>Introductions and greetings</a:t>
            </a:r>
          </a:p>
          <a:p>
            <a:r>
              <a:rPr lang="en-US" sz="1100" dirty="0"/>
              <a:t>Essential phonics</a:t>
            </a:r>
          </a:p>
          <a:p>
            <a:r>
              <a:rPr lang="en-US" sz="1100" dirty="0"/>
              <a:t>Definite and indefinite articles</a:t>
            </a:r>
          </a:p>
          <a:p>
            <a:r>
              <a:rPr lang="en-US" sz="1100" dirty="0"/>
              <a:t>Likes and dislikes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68C43F5-0753-4978-A42B-76B428F9823A}"/>
              </a:ext>
            </a:extLst>
          </p:cNvPr>
          <p:cNvSpPr txBox="1"/>
          <p:nvPr/>
        </p:nvSpPr>
        <p:spPr>
          <a:xfrm>
            <a:off x="4739841" y="4908447"/>
            <a:ext cx="2618196" cy="129266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1200" b="1" u="sng" dirty="0"/>
              <a:t>Autumn 2: Unit 2</a:t>
            </a:r>
          </a:p>
          <a:p>
            <a:r>
              <a:rPr lang="en-US" sz="1100" dirty="0"/>
              <a:t>Introduction to hobbies and </a:t>
            </a:r>
            <a:r>
              <a:rPr lang="en-US" sz="1100" dirty="0" err="1"/>
              <a:t>freetime</a:t>
            </a:r>
            <a:endParaRPr lang="en-US" sz="1100" dirty="0"/>
          </a:p>
          <a:p>
            <a:r>
              <a:rPr lang="en-US" sz="1100" dirty="0"/>
              <a:t>Using </a:t>
            </a:r>
            <a:r>
              <a:rPr lang="en-US" sz="1100" dirty="0" err="1"/>
              <a:t>jouer</a:t>
            </a:r>
            <a:r>
              <a:rPr lang="en-US" sz="1100" dirty="0"/>
              <a:t> and faire</a:t>
            </a:r>
          </a:p>
          <a:p>
            <a:r>
              <a:rPr lang="en-US" sz="1100" dirty="0"/>
              <a:t>Present tense regular </a:t>
            </a:r>
            <a:r>
              <a:rPr lang="en-US" sz="1100" dirty="0" err="1"/>
              <a:t>er</a:t>
            </a:r>
            <a:r>
              <a:rPr lang="en-US" sz="1100" dirty="0"/>
              <a:t> verbs</a:t>
            </a:r>
          </a:p>
          <a:p>
            <a:r>
              <a:rPr lang="en-US" sz="1100" dirty="0"/>
              <a:t>Weather expressions</a:t>
            </a:r>
          </a:p>
          <a:p>
            <a:r>
              <a:rPr lang="en-US" sz="1100" dirty="0"/>
              <a:t>Time expressions</a:t>
            </a:r>
          </a:p>
          <a:p>
            <a:r>
              <a:rPr lang="en-US" sz="1100" dirty="0"/>
              <a:t>Christmas in France</a:t>
            </a:r>
            <a:endParaRPr lang="en-GB" sz="11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9EE7C4B-F8E5-46B9-B5CB-DE8800C53A09}"/>
              </a:ext>
            </a:extLst>
          </p:cNvPr>
          <p:cNvSpPr txBox="1"/>
          <p:nvPr/>
        </p:nvSpPr>
        <p:spPr>
          <a:xfrm>
            <a:off x="2603311" y="5100603"/>
            <a:ext cx="1669039" cy="83099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1200" b="1" dirty="0"/>
              <a:t>Assessment 1</a:t>
            </a:r>
          </a:p>
          <a:p>
            <a:r>
              <a:rPr lang="en-US" sz="1200" b="1" dirty="0"/>
              <a:t>Je me </a:t>
            </a:r>
            <a:r>
              <a:rPr lang="en-US" sz="1200" b="1" dirty="0" err="1"/>
              <a:t>pr</a:t>
            </a:r>
            <a:r>
              <a:rPr lang="en-US" sz="1200" b="1" dirty="0" err="1">
                <a:latin typeface="Calibri" panose="020F0502020204030204" pitchFamily="34" charset="0"/>
                <a:cs typeface="Calibri" panose="020F0502020204030204" pitchFamily="34" charset="0"/>
              </a:rPr>
              <a:t>é</a:t>
            </a:r>
            <a:r>
              <a:rPr lang="en-US" sz="1200" b="1" dirty="0" err="1"/>
              <a:t>sente</a:t>
            </a:r>
            <a:r>
              <a:rPr lang="en-US" sz="1200" b="1" dirty="0"/>
              <a:t>  - speaking assessment</a:t>
            </a:r>
          </a:p>
          <a:p>
            <a:r>
              <a:rPr lang="en-US" sz="1200" b="1" dirty="0"/>
              <a:t>Listening assessment</a:t>
            </a:r>
            <a:endParaRPr lang="en-GB" sz="1200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9C1FEAE-7FAC-40BE-8C52-E49E5CDF43F9}"/>
              </a:ext>
            </a:extLst>
          </p:cNvPr>
          <p:cNvSpPr txBox="1"/>
          <p:nvPr/>
        </p:nvSpPr>
        <p:spPr>
          <a:xfrm>
            <a:off x="1635919" y="1248537"/>
            <a:ext cx="2293406" cy="129266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1200" b="1" u="sng" dirty="0"/>
              <a:t>Spring 2: Unit 4</a:t>
            </a:r>
          </a:p>
          <a:p>
            <a:r>
              <a:rPr lang="en-US" sz="1100" dirty="0"/>
              <a:t>School life</a:t>
            </a:r>
          </a:p>
          <a:p>
            <a:r>
              <a:rPr lang="en-US" sz="1100" dirty="0"/>
              <a:t>Expanding opinions</a:t>
            </a:r>
          </a:p>
          <a:p>
            <a:r>
              <a:rPr lang="en-US" sz="1100" dirty="0"/>
              <a:t>Telling the time</a:t>
            </a:r>
          </a:p>
          <a:p>
            <a:r>
              <a:rPr lang="en-US" sz="1100" dirty="0"/>
              <a:t>Regular verbs in the present tense</a:t>
            </a:r>
          </a:p>
          <a:p>
            <a:r>
              <a:rPr lang="en-US" sz="1100" dirty="0"/>
              <a:t>Using connectives</a:t>
            </a:r>
          </a:p>
          <a:p>
            <a:r>
              <a:rPr lang="en-US" sz="1100" dirty="0"/>
              <a:t>Comparing school in UK and France</a:t>
            </a:r>
            <a:endParaRPr lang="en-GB" sz="11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4259F6C-3B35-423D-829A-FCB557ED4954}"/>
              </a:ext>
            </a:extLst>
          </p:cNvPr>
          <p:cNvSpPr txBox="1"/>
          <p:nvPr/>
        </p:nvSpPr>
        <p:spPr>
          <a:xfrm>
            <a:off x="5434718" y="4262116"/>
            <a:ext cx="1651000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1200" b="1" dirty="0"/>
              <a:t>Assessment 2</a:t>
            </a:r>
          </a:p>
          <a:p>
            <a:r>
              <a:rPr lang="en-US" sz="1200" b="1" dirty="0"/>
              <a:t>Listening and reading</a:t>
            </a:r>
          </a:p>
          <a:p>
            <a:r>
              <a:rPr lang="en-US" sz="1200" b="1" dirty="0"/>
              <a:t>writing</a:t>
            </a:r>
            <a:endParaRPr lang="en-GB" sz="1200" b="1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C1FD237-934E-4A9F-A1E7-7464E9582679}"/>
              </a:ext>
            </a:extLst>
          </p:cNvPr>
          <p:cNvSpPr txBox="1"/>
          <p:nvPr/>
        </p:nvSpPr>
        <p:spPr>
          <a:xfrm>
            <a:off x="1666946" y="856098"/>
            <a:ext cx="2702095" cy="43088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1100" b="1" dirty="0"/>
              <a:t>Assessment 4 Listening and reading</a:t>
            </a:r>
          </a:p>
          <a:p>
            <a:r>
              <a:rPr lang="en-US" sz="1100" b="1" dirty="0"/>
              <a:t>ARE speaking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7754251-78F9-4016-9142-3A9EF8B95AF8}"/>
              </a:ext>
            </a:extLst>
          </p:cNvPr>
          <p:cNvSpPr txBox="1"/>
          <p:nvPr/>
        </p:nvSpPr>
        <p:spPr>
          <a:xfrm>
            <a:off x="7066081" y="2021195"/>
            <a:ext cx="2350969" cy="110799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1100" b="1" u="sng" dirty="0"/>
              <a:t>Summer 1: Unit 5</a:t>
            </a:r>
          </a:p>
          <a:p>
            <a:r>
              <a:rPr lang="en-US" sz="1100" b="1" u="sng" dirty="0"/>
              <a:t>Ma zone- talking about my area</a:t>
            </a:r>
          </a:p>
          <a:p>
            <a:r>
              <a:rPr lang="en-US" sz="1100" dirty="0"/>
              <a:t>Using </a:t>
            </a:r>
            <a:r>
              <a:rPr lang="en-US" sz="1100" dirty="0" err="1"/>
              <a:t>il</a:t>
            </a:r>
            <a:r>
              <a:rPr lang="en-US" sz="1100" dirty="0"/>
              <a:t> y a and </a:t>
            </a:r>
            <a:r>
              <a:rPr lang="en-US" sz="1100" dirty="0" err="1"/>
              <a:t>il</a:t>
            </a:r>
            <a:r>
              <a:rPr lang="en-US" sz="1100" dirty="0"/>
              <a:t> </a:t>
            </a:r>
            <a:r>
              <a:rPr lang="en-US" sz="1100" dirty="0" err="1"/>
              <a:t>n’y</a:t>
            </a:r>
            <a:r>
              <a:rPr lang="en-US" sz="1100" dirty="0"/>
              <a:t> a pas de</a:t>
            </a:r>
          </a:p>
          <a:p>
            <a:r>
              <a:rPr lang="en-US" sz="1100" dirty="0"/>
              <a:t>Using descriptive writing</a:t>
            </a:r>
          </a:p>
          <a:p>
            <a:r>
              <a:rPr lang="en-US" sz="1100" dirty="0"/>
              <a:t>Understanding directions</a:t>
            </a:r>
          </a:p>
          <a:p>
            <a:endParaRPr lang="en-US" sz="11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02C8CDF-80EE-4F5F-AED8-42E11B2E70BC}"/>
              </a:ext>
            </a:extLst>
          </p:cNvPr>
          <p:cNvSpPr txBox="1"/>
          <p:nvPr/>
        </p:nvSpPr>
        <p:spPr>
          <a:xfrm>
            <a:off x="7083509" y="3031675"/>
            <a:ext cx="2581130" cy="43088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1100" b="1" dirty="0"/>
              <a:t>Assessment 5</a:t>
            </a:r>
          </a:p>
          <a:p>
            <a:r>
              <a:rPr lang="en-US" sz="1100" b="1" dirty="0"/>
              <a:t>Listening, reading and writing</a:t>
            </a:r>
            <a:endParaRPr lang="en-GB" sz="1100" b="1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EBE66E9-3F58-4377-A301-F3D70E82A156}"/>
              </a:ext>
            </a:extLst>
          </p:cNvPr>
          <p:cNvSpPr txBox="1"/>
          <p:nvPr/>
        </p:nvSpPr>
        <p:spPr>
          <a:xfrm>
            <a:off x="7083354" y="690637"/>
            <a:ext cx="2598558" cy="118494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1200" b="1" u="sng" dirty="0"/>
              <a:t>Summer 2: Unit 6</a:t>
            </a:r>
          </a:p>
          <a:p>
            <a:r>
              <a:rPr lang="en-US" sz="1200" dirty="0" err="1"/>
              <a:t>Mes</a:t>
            </a:r>
            <a:r>
              <a:rPr lang="en-US" sz="1200" dirty="0"/>
              <a:t> </a:t>
            </a:r>
            <a:r>
              <a:rPr lang="en-US" sz="1200" dirty="0" err="1"/>
              <a:t>vacances</a:t>
            </a:r>
            <a:r>
              <a:rPr lang="en-US" sz="1200" dirty="0"/>
              <a:t> – using the near future</a:t>
            </a:r>
          </a:p>
          <a:p>
            <a:r>
              <a:rPr lang="en-US" sz="1200" dirty="0"/>
              <a:t>Cultural focus – Tour de France</a:t>
            </a:r>
          </a:p>
          <a:p>
            <a:r>
              <a:rPr lang="en-US" sz="1200" b="1" u="sng" dirty="0"/>
              <a:t>Revision for end of year exam</a:t>
            </a:r>
          </a:p>
          <a:p>
            <a:r>
              <a:rPr lang="en-US" sz="1200" dirty="0"/>
              <a:t>At the caf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é – ordering snacks and drink</a:t>
            </a:r>
            <a:endParaRPr lang="en-US" sz="1200" dirty="0"/>
          </a:p>
          <a:p>
            <a:endParaRPr lang="en-GB" sz="1100" dirty="0"/>
          </a:p>
        </p:txBody>
      </p:sp>
      <p:sp>
        <p:nvSpPr>
          <p:cNvPr id="25" name="Arrow: Right 24">
            <a:extLst>
              <a:ext uri="{FF2B5EF4-FFF2-40B4-BE49-F238E27FC236}">
                <a16:creationId xmlns:a16="http://schemas.microsoft.com/office/drawing/2014/main" id="{98CDA5E6-02E4-489A-973A-F7D02262DF4F}"/>
              </a:ext>
            </a:extLst>
          </p:cNvPr>
          <p:cNvSpPr/>
          <p:nvPr/>
        </p:nvSpPr>
        <p:spPr>
          <a:xfrm>
            <a:off x="9664639" y="1432095"/>
            <a:ext cx="1255269" cy="6156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4D4664C-E5B2-47D5-89F8-F69CFD15D733}"/>
              </a:ext>
            </a:extLst>
          </p:cNvPr>
          <p:cNvSpPr txBox="1"/>
          <p:nvPr/>
        </p:nvSpPr>
        <p:spPr>
          <a:xfrm>
            <a:off x="10989425" y="1432095"/>
            <a:ext cx="11063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Move to</a:t>
            </a:r>
          </a:p>
          <a:p>
            <a:r>
              <a:rPr lang="en-US" dirty="0"/>
              <a:t>Year 8</a:t>
            </a:r>
            <a:endParaRPr lang="en-GB" dirty="0"/>
          </a:p>
        </p:txBody>
      </p:sp>
      <p:graphicFrame>
        <p:nvGraphicFramePr>
          <p:cNvPr id="27" name="Table 26">
            <a:extLst>
              <a:ext uri="{FF2B5EF4-FFF2-40B4-BE49-F238E27FC236}">
                <a16:creationId xmlns:a16="http://schemas.microsoft.com/office/drawing/2014/main" id="{C7FDBB30-3875-4335-BAA0-A2B7112E33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2562023"/>
              </p:ext>
            </p:extLst>
          </p:nvPr>
        </p:nvGraphicFramePr>
        <p:xfrm>
          <a:off x="9486567" y="2031401"/>
          <a:ext cx="2352502" cy="285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2502">
                  <a:extLst>
                    <a:ext uri="{9D8B030D-6E8A-4147-A177-3AD203B41FA5}">
                      <a16:colId xmlns:a16="http://schemas.microsoft.com/office/drawing/2014/main" val="9118857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Year 7 steps to success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11795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1.</a:t>
                      </a:r>
                      <a:r>
                        <a:rPr lang="en-US" dirty="0"/>
                        <a:t> </a:t>
                      </a:r>
                      <a:r>
                        <a:rPr lang="en-US" sz="1100" dirty="0"/>
                        <a:t>Learn and revise vocabulary carefully approximately 10 words a week.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9401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2. Sign up to </a:t>
                      </a:r>
                      <a:r>
                        <a:rPr lang="en-US" sz="1100" dirty="0">
                          <a:hlinkClick r:id="rId7"/>
                        </a:rPr>
                        <a:t>www.quizlet.com/</a:t>
                      </a:r>
                      <a:r>
                        <a:rPr lang="en-US" sz="1100" dirty="0"/>
                        <a:t> join your teacher’s group to support your learning – also try </a:t>
                      </a:r>
                      <a:r>
                        <a:rPr lang="en-US" sz="1100" dirty="0" err="1"/>
                        <a:t>linguascope</a:t>
                      </a:r>
                      <a:r>
                        <a:rPr lang="en-US" sz="1100" dirty="0"/>
                        <a:t> and </a:t>
                      </a:r>
                      <a:r>
                        <a:rPr lang="en-US" sz="1100" dirty="0" err="1"/>
                        <a:t>wordreference</a:t>
                      </a:r>
                      <a:r>
                        <a:rPr lang="en-US" sz="1100" dirty="0"/>
                        <a:t>.</a:t>
                      </a:r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60077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3.Create mini flashcards of vocabulary to help your learning throughout he year on each topic, set of key words.</a:t>
                      </a:r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371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4. Set achievable goals and try your best to work towards them.</a:t>
                      </a:r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6532796"/>
                  </a:ext>
                </a:extLst>
              </a:tr>
            </a:tbl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4EAEF855-F8FB-4436-AFB3-246F2B9327BE}"/>
              </a:ext>
            </a:extLst>
          </p:cNvPr>
          <p:cNvSpPr txBox="1"/>
          <p:nvPr/>
        </p:nvSpPr>
        <p:spPr>
          <a:xfrm>
            <a:off x="869747" y="3158803"/>
            <a:ext cx="2026402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1200" b="1" u="sng" dirty="0"/>
              <a:t>Spring 1: Unit 3</a:t>
            </a:r>
          </a:p>
          <a:p>
            <a:r>
              <a:rPr lang="en-US" sz="1200" dirty="0"/>
              <a:t>Describing family and friend</a:t>
            </a:r>
            <a:r>
              <a:rPr lang="en-US" sz="1200" b="1" u="sng" dirty="0"/>
              <a:t>s</a:t>
            </a:r>
          </a:p>
          <a:p>
            <a:r>
              <a:rPr lang="en-US" sz="1200" dirty="0"/>
              <a:t>Using adjectives </a:t>
            </a:r>
          </a:p>
          <a:p>
            <a:r>
              <a:rPr lang="en-US" sz="1200" dirty="0"/>
              <a:t>Using qualifiers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B2AE9E0-3EE5-4A96-8906-D0B3468E88E6}"/>
              </a:ext>
            </a:extLst>
          </p:cNvPr>
          <p:cNvSpPr txBox="1"/>
          <p:nvPr/>
        </p:nvSpPr>
        <p:spPr>
          <a:xfrm>
            <a:off x="419100" y="2674467"/>
            <a:ext cx="2569864" cy="46166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1200" b="1" dirty="0"/>
              <a:t>Assessment 3 Listening and reading</a:t>
            </a:r>
          </a:p>
          <a:p>
            <a:r>
              <a:rPr lang="en-US" sz="1200" b="1" dirty="0"/>
              <a:t>Mini speaking assessment</a:t>
            </a:r>
            <a:endParaRPr lang="en-GB" sz="1200" b="1" dirty="0"/>
          </a:p>
        </p:txBody>
      </p:sp>
    </p:spTree>
    <p:extLst>
      <p:ext uri="{BB962C8B-B14F-4D97-AF65-F5344CB8AC3E}">
        <p14:creationId xmlns:p14="http://schemas.microsoft.com/office/powerpoint/2010/main" val="4476169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A84BD851A00A642824CD86F7DB7A017" ma:contentTypeVersion="7" ma:contentTypeDescription="Create a new document." ma:contentTypeScope="" ma:versionID="465fa90e428fe9f2451c7db6eaeccc4d">
  <xsd:schema xmlns:xsd="http://www.w3.org/2001/XMLSchema" xmlns:xs="http://www.w3.org/2001/XMLSchema" xmlns:p="http://schemas.microsoft.com/office/2006/metadata/properties" xmlns:ns3="17fa82d1-07b7-4c39-af3a-bcd00f95bcb2" xmlns:ns4="0b020ca5-078a-41c0-a8f5-5574badfd420" targetNamespace="http://schemas.microsoft.com/office/2006/metadata/properties" ma:root="true" ma:fieldsID="704479cab85341744156f703278b402b" ns3:_="" ns4:_="">
    <xsd:import namespace="17fa82d1-07b7-4c39-af3a-bcd00f95bcb2"/>
    <xsd:import namespace="0b020ca5-078a-41c0-a8f5-5574badfd42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fa82d1-07b7-4c39-af3a-bcd00f95bcb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020ca5-078a-41c0-a8f5-5574badfd42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5705C65-3716-4452-B521-A139AD0AA41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F380197-4680-472B-B9E0-0A6C29BA073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7fa82d1-07b7-4c39-af3a-bcd00f95bcb2"/>
    <ds:schemaRef ds:uri="0b020ca5-078a-41c0-a8f5-5574badfd42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AF45D45-9431-420B-8767-5D4A9C793D20}">
  <ds:schemaRefs>
    <ds:schemaRef ds:uri="http://purl.org/dc/elements/1.1/"/>
    <ds:schemaRef ds:uri="http://schemas.microsoft.com/office/2006/metadata/properties"/>
    <ds:schemaRef ds:uri="17fa82d1-07b7-4c39-af3a-bcd00f95bcb2"/>
    <ds:schemaRef ds:uri="http://schemas.microsoft.com/office/2006/documentManagement/types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0b020ca5-078a-41c0-a8f5-5574badfd42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315</Words>
  <Application>Microsoft Office PowerPoint</Application>
  <PresentationFormat>Widescreen</PresentationFormat>
  <Paragraphs>58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Office Theme</vt:lpstr>
      <vt:lpstr>French Learning Journey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French Learning Journey</dc:title>
  <dc:creator>Anna Jones</dc:creator>
  <cp:lastModifiedBy>Anna Jones</cp:lastModifiedBy>
  <cp:revision>10</cp:revision>
  <cp:lastPrinted>2023-03-26T11:48:47Z</cp:lastPrinted>
  <dcterms:created xsi:type="dcterms:W3CDTF">2022-09-19T08:36:58Z</dcterms:created>
  <dcterms:modified xsi:type="dcterms:W3CDTF">2023-06-18T14:39:43Z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0x0101007A84BD851A00A642824CD86F7DB7A017</vt:lpwstr>
  </property>
</Properties>
</file>